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311356-AB40-4F9A-BCE9-2692256E4EA3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FDF9651-C748-4D07-8787-E6E5C613BA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26B3B0-D960-45EB-BD11-EBE24E857CB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650D70-4E0E-4453-A80F-F4F34A48CA6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302973-23F6-431A-9C95-A4DFB668A92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EB800C-40B4-4131-A5CF-A2E11C2D800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F883E6-DB84-4DC8-A945-18130975BC7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C9CE07-D95A-41F0-B959-1FC79D792D4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0F57D4-6E63-4BB4-9A79-497CE798369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61EFF1-7531-48CA-A9D8-5B463EF918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374C1-8FCD-4023-81A3-42FEE45C24F3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37A97EF-CD0B-4791-B5C0-4C8A9014C1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9AF26-16A5-402B-8E28-468A66B35C6C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C0E3F-BC01-4872-985D-F5C55245F3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9772C-B8DA-47FF-9873-8E6E0188E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641FF-6A62-4B80-B1AE-A5688DF4403E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8E0E0-F266-4CCC-B9ED-5EB8CA383556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FE3F0-3BFD-4725-A1CC-702509AD47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5AB65-F459-40C7-97DA-DBB31FC0E46C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ED80C95-41DC-464D-8075-2E26781AEC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C9878-FFA6-4595-9071-788231FC2532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2A37B-625D-4B07-B1B8-105FB4AFFF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C7E70-9247-42EA-8568-DF58C585AA88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48B206C3-1CAF-4A76-BF2A-E94E28894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69657-1620-41A2-A9C6-ADC09184A06E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A56DF-5302-4002-A1D0-88A5B6B31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D7FCA-DE73-4345-846A-092FDD142076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16A3574-E0B9-4024-B64C-6EF33D690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DF506DB-CDEA-4D3E-B87A-772B6F31E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D0126-E5F2-4BA8-BCE0-B5DCCC7650FF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BB11D-24CC-4E51-B016-997EC92D0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498C2-EE8C-47B8-A62E-552E10DDDEBC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5521458-BBDB-49C5-9C59-34164BDC546D}" type="datetimeFigureOut">
              <a:rPr lang="en-US"/>
              <a:pPr>
                <a:defRPr/>
              </a:pPr>
              <a:t>6/15/2009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F2CC86-9A83-43F0-9076-E99450850B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PRIVATE GOODS AND PUBLIC GOODS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What’s the difference between installing a new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bathroom in a house and building a municipal sewage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system?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What’s the difference between growing wheat and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fishing in the open ocean?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In each case there is a basic difference in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characteristics of the goods involved. Bathroom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appliances and wheat have the characteristics needed to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allow markets to work efficiently; sewage systems and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fish in the sea do not.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Let’s look at these crucial characteristics and why they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matter…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TERMS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mtClean="0"/>
              <a:t>Private goods, which are excludable and rival in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mtClean="0"/>
              <a:t>consumption, like wheat</a:t>
            </a:r>
          </a:p>
          <a:p>
            <a:pPr>
              <a:lnSpc>
                <a:spcPct val="90000"/>
              </a:lnSpc>
            </a:pPr>
            <a:r>
              <a:rPr lang="en-US" smtClean="0"/>
              <a:t>Public goods, which are nonexcludable and nonrival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mtClean="0"/>
              <a:t>in consumption, like a public sewer system</a:t>
            </a:r>
          </a:p>
          <a:p>
            <a:pPr>
              <a:lnSpc>
                <a:spcPct val="90000"/>
              </a:lnSpc>
            </a:pPr>
            <a:r>
              <a:rPr lang="en-US" smtClean="0"/>
              <a:t>Common resources, which are nonexcludable but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smtClean="0"/>
              <a:t>rival in consumption, like clean water in a river</a:t>
            </a:r>
          </a:p>
          <a:p>
            <a:pPr>
              <a:lnSpc>
                <a:spcPct val="90000"/>
              </a:lnSpc>
            </a:pPr>
            <a:r>
              <a:rPr lang="en-US" smtClean="0"/>
              <a:t>Artificially scarce goods, which are excludable but non-rival in consumption, like pay-per-view movies on cable TV.</a:t>
            </a:r>
          </a:p>
          <a:p>
            <a:pPr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758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CHARACTERISTICS OF GOODS</a:t>
            </a:r>
            <a:endParaRPr lang="en-US" dirty="0"/>
          </a:p>
        </p:txBody>
      </p:sp>
      <p:sp>
        <p:nvSpPr>
          <p:cNvPr id="18434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mtClean="0"/>
              <a:t>Goods can be classified according to two attributes: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whether they are excludable and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whether they are rival in consumption</a:t>
            </a:r>
          </a:p>
          <a:p>
            <a:r>
              <a:rPr lang="en-US" smtClean="0"/>
              <a:t>A good is excludable if the supplier of that good can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prevent people who do not pay from consuming it.</a:t>
            </a:r>
          </a:p>
          <a:p>
            <a:r>
              <a:rPr lang="en-US" smtClean="0"/>
              <a:t>A good is rival in consumption if the same unit of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the good cannot be consumed by more than one</a:t>
            </a:r>
          </a:p>
          <a:p>
            <a:pPr>
              <a:buFont typeface="Wingdings 2" pitchFamily="18" charset="2"/>
              <a:buNone/>
            </a:pPr>
            <a:r>
              <a:rPr lang="en-US" smtClean="0"/>
              <a:t>person at the same time.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>
                <a:solidFill>
                  <a:srgbClr val="7B9899"/>
                </a:solidFill>
              </a:rPr>
              <a:t>WHY MARKETS CAN SUPPLY ONLY PRIVATE GOODS EFFICIENTLY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Goods that are both excludable and rival in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consumption are private goods. Private goods can be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efficiently produced and consumed in a competitive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market.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When goods are </a:t>
            </a:r>
            <a:r>
              <a:rPr lang="en-US" dirty="0" err="1" smtClean="0"/>
              <a:t>nonexcludable</a:t>
            </a:r>
            <a:r>
              <a:rPr lang="en-US" dirty="0" smtClean="0"/>
              <a:t>, there is a free-rider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problem: consumers will not pay producers, leading to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inefficiently low production.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When goods are </a:t>
            </a:r>
            <a:r>
              <a:rPr lang="en-US" dirty="0" err="1" smtClean="0"/>
              <a:t>nonrival</a:t>
            </a:r>
            <a:r>
              <a:rPr lang="en-US" dirty="0" smtClean="0"/>
              <a:t> in consumption,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efficient price for consumption is zero. But if a positive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price is charged to compensate producers for the cost of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production, the result is inefficiently low consumption.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COMMON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 common resource is </a:t>
            </a:r>
            <a:r>
              <a:rPr lang="en-US" dirty="0" err="1" smtClean="0"/>
              <a:t>nonexcludable</a:t>
            </a:r>
            <a:r>
              <a:rPr lang="en-US" dirty="0" smtClean="0"/>
              <a:t> and rival in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consumption: you can’t stop me from consuming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good, and more consumption by me means less of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good available for you.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Some examples of common resources are clean air and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water as well as the diversity of animal and plant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species on the planet (biodiversity).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In each of these cases the fact that the good, though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rival in consumption, is </a:t>
            </a:r>
            <a:r>
              <a:rPr lang="en-US" dirty="0" err="1" smtClean="0"/>
              <a:t>nonexcludable</a:t>
            </a:r>
            <a:r>
              <a:rPr lang="en-US" dirty="0" smtClean="0"/>
              <a:t> poses a serious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problem.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THE PROBLEM OF OVERUSE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Common resources left to the free market suffer from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overuse: a user depletes the amount of the common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resource available to others but does not take this cost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into account when deciding how much to use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common resource.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In the case of a common resource, the marginal social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cost of my use of that resource is higher than my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individual marginal cost, the cost to me of using an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additional unit of the good.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/>
              <a:t>THE EFFICIENT USE AND MAINTENANCE OF A COMMON RESOURCE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To ensure efficient use of a common resource, society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must find a way of getting individual users of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resource to take into account the costs they impose on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other users.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Like negative externalities, a common resource can be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efficiently managed: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by </a:t>
            </a:r>
            <a:r>
              <a:rPr lang="en-US" dirty="0" err="1" smtClean="0"/>
              <a:t>Pigouvian</a:t>
            </a:r>
            <a:r>
              <a:rPr lang="en-US" dirty="0" smtClean="0"/>
              <a:t> taxes (tax or otherwise regulate the use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of the common resource)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by making it excludable and assigning property rights,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or by the creation of a system of tradable licenses for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the right to use the common resource.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7B9899"/>
                </a:solidFill>
              </a:rPr>
              <a:t>ARTIFICIALLY SCARCE GOODS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An artificially scarce good is excludable but </a:t>
            </a:r>
            <a:r>
              <a:rPr lang="en-US" dirty="0" err="1" smtClean="0"/>
              <a:t>nonrival</a:t>
            </a: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in consumption.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Because the good is </a:t>
            </a:r>
            <a:r>
              <a:rPr lang="en-US" dirty="0" err="1" smtClean="0"/>
              <a:t>nonrival</a:t>
            </a:r>
            <a:r>
              <a:rPr lang="en-US" dirty="0" smtClean="0"/>
              <a:t> in consumption, the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efficient price to consumers is zero. However, because it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is excludable, sellers charge a positive price, which leads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to inefficiently low consumption.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It is made artificially scarce because producers charge a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positive price but the marginal cost of allowing one more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person to consume the good is zero.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The problems of artificially scarce goods are similar to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those posed by a natural monopoly.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68</TotalTime>
  <Words>627</Words>
  <Application>Microsoft Office PowerPoint</Application>
  <PresentationFormat>On-screen Show (4:3)</PresentationFormat>
  <Paragraphs>96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Georgia</vt:lpstr>
      <vt:lpstr>Arial</vt:lpstr>
      <vt:lpstr>Wingdings 2</vt:lpstr>
      <vt:lpstr>Wingdings</vt:lpstr>
      <vt:lpstr>Calibri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Civic</vt:lpstr>
      <vt:lpstr>PRIVATE GOODS AND PUBLIC GOODS</vt:lpstr>
      <vt:lpstr>TERMS</vt:lpstr>
      <vt:lpstr>   CHARACTERISTICS OF GOODS</vt:lpstr>
      <vt:lpstr>WHY MARKETS CAN SUPPLY ONLY PRIVATE GOODS EFFICIENTLY</vt:lpstr>
      <vt:lpstr>COMMON RESOURCES</vt:lpstr>
      <vt:lpstr>THE PROBLEM OF OVERUSE</vt:lpstr>
      <vt:lpstr>THE EFFICIENT USE AND MAINTENANCE OF A COMMON RESOURCE</vt:lpstr>
      <vt:lpstr>ARTIFICIALLY SCARCE GOODS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PRIVATE GOODS AND PUBLIC GOODS</dc:title>
  <dc:creator>Brett Burkey</dc:creator>
  <cp:lastModifiedBy>b</cp:lastModifiedBy>
  <cp:revision>2</cp:revision>
  <dcterms:created xsi:type="dcterms:W3CDTF">2009-06-14T21:17:12Z</dcterms:created>
  <dcterms:modified xsi:type="dcterms:W3CDTF">2009-06-15T11:13:40Z</dcterms:modified>
</cp:coreProperties>
</file>